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68" r:id="rId3"/>
    <p:sldId id="297" r:id="rId4"/>
    <p:sldId id="293" r:id="rId5"/>
    <p:sldId id="291" r:id="rId6"/>
    <p:sldId id="298" r:id="rId7"/>
    <p:sldId id="305" r:id="rId8"/>
    <p:sldId id="304" r:id="rId9"/>
    <p:sldId id="299" r:id="rId10"/>
    <p:sldId id="300" r:id="rId11"/>
    <p:sldId id="301" r:id="rId12"/>
    <p:sldId id="302" r:id="rId13"/>
    <p:sldId id="303" r:id="rId14"/>
    <p:sldId id="265" r:id="rId15"/>
  </p:sldIdLst>
  <p:sldSz cx="12192000" cy="6858000"/>
  <p:notesSz cx="6858000" cy="9144000"/>
  <p:embeddedFontLst>
    <p:embeddedFont>
      <p:font typeface="Microsoft JhengHei" panose="020B0604030504040204" pitchFamily="34" charset="-120"/>
      <p:regular r:id="rId17"/>
      <p:bold r:id="rId18"/>
    </p:embeddedFont>
    <p:embeddedFont>
      <p:font typeface="Algerian" pitchFamily="82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C31"/>
    <a:srgbClr val="FFFFFB"/>
    <a:srgbClr val="706363"/>
    <a:srgbClr val="5C4646"/>
    <a:srgbClr val="C69F36"/>
    <a:srgbClr val="FFFDF5"/>
    <a:srgbClr val="FFF8E7"/>
    <a:srgbClr val="6D5353"/>
    <a:srgbClr val="8A6F25"/>
    <a:srgbClr val="A58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4"/>
    <p:restoredTop sz="94643"/>
  </p:normalViewPr>
  <p:slideViewPr>
    <p:cSldViewPr snapToGrid="0">
      <p:cViewPr varScale="1">
        <p:scale>
          <a:sx n="120" d="100"/>
          <a:sy n="12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490CC-F8D3-4F8F-A0BE-9A8AF840239E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1EE597-A34D-4344-87E3-1DC2FE0B93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5025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EE597-A34D-4344-87E3-1DC2FE0B934F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2265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B1AF31-3EE7-4276-AD63-88DCE2AFC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F2B990-B7AE-4CCB-B640-C88D990DFD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6E0794-A8E4-49CC-ADE2-339EB9183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3305D19-8137-403A-9D5A-58F686E0F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7C5C700-97AA-4578-9A6C-FF1DB3AE5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287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CD53EF-4818-4067-B3E4-796327ADE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2BE5C2E-0B76-427E-9D87-3049804249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461B295-0BCB-41CB-86F2-CAF14C9A0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AA55B7-0996-476A-BA0D-F9E1A89C8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58E021-CA97-494F-94B2-9FF108921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7808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25D881B-86C3-443E-ABBC-DB6E6F2220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C75747B-6498-4A5A-8763-29FF942BFF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29C1523-7260-4135-B30A-E206C5895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0B1550-0AF8-469F-B9FB-6F56D9D6E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78CAABE-0E60-468C-8887-D1E02B02A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3318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AE78EE-F4EF-47C7-8250-5BD2F35E6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A87A9A-A2F5-4C12-98B3-0A0EAB471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6AF946A-581F-4AF8-9FA0-38B5778E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BEC0052-0176-4C84-B5E4-1DF83B970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59103B-BDE9-4433-8182-98A5A498E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253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33A0E6-033D-4D79-9E3C-20D42FDCF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FF89694-62B4-4B9B-9629-4E568BA19D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A87A54C-BA9E-467D-8B56-3E3AFA699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6F63BA-4257-4FFB-9595-333EF2E7D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D5C3ED-D4EB-4087-A579-C7D8CDD59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6428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2642E9-CA87-49CA-B334-863D8C886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C3EF03-E627-43E4-8F03-27E8FCB4DC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4CB7280-0FCA-49E2-B8E1-60499608BE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56F30AE-A3F3-40FC-8DA0-0E085326B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C8E11C8-EB11-4A79-B609-FED036CD9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232247D-3B19-4BE0-82B1-7CF3E3EEA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140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F40E0B-0A27-435E-9269-E5E5C3E52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0ABF91-CD43-4F3A-95D2-6A21E58ED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4BC8EFB-2FFC-46ED-A14F-3E47EB233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A7E0634-9568-4D7B-938B-19DF5C431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12769F7-F7EC-4D2A-AACA-8341E2378A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E14987F-5BF3-4B3C-A0B4-779EDA419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9844B7D-51E3-426C-8A6A-51D7364DC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5DB72F7-70FD-4AC4-94C1-9CEAACB4B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352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8C3306-9137-41A6-87F2-415774C6A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DDF6E44-6D5B-4AB5-80F5-138E36C71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D91BD65-F5A3-4908-BC93-7F4996803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25D005C-4D8E-4014-A1AF-B3222CFC1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460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CC283BC-D76A-4302-8AAE-41843CFF5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C7A49DB-5423-49BF-9532-FE01731DA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DD7B14B-CE47-4ED7-827D-0E877B4C6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457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6AB99D-55FC-449E-856A-14F0BD727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EA0A4B-4432-45E0-9FD5-DFEB978D8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F34DCEE-C97E-4257-9F82-E94D2E2854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A731B58-633B-4DA6-B043-33653F90C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512472B-09CE-4F5D-A9B0-C2035872A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36913FE-0892-4948-A023-A06D7A938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443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19A8C9-623B-4A96-AE28-7734766C4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3C34043-F1C0-4EA9-942C-6E77A0D5CC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243AA62-029F-4225-86A1-22313984E8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94E1FD6-9578-4651-8B72-5E9D3A32D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8DF06C0-F82F-443B-89C6-557A47754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A544E53-CE7E-4B3B-822D-992208BFE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64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06290F2-BA23-4723-9FAC-48E5008D9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A7B97F3-8C10-40BC-A8FE-6D6CB6E63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0D47D2D-F53F-4F25-A9E6-280D4AB4A9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180EB-1A14-44AD-B35B-38078BCC85B7}" type="datetimeFigureOut">
              <a:rPr lang="zh-TW" altLang="en-US" smtClean="0"/>
              <a:t>2019/6/9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5A7338-36C9-4BD5-AEEF-065D05CEC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8CDE42-37B5-455C-BFA0-E71EF69338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017AC-B70A-4304-8049-69064CEC0B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153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A3717BD8-63C6-4F92-9951-FAC28518B5F7}"/>
              </a:ext>
            </a:extLst>
          </p:cNvPr>
          <p:cNvSpPr txBox="1"/>
          <p:nvPr/>
        </p:nvSpPr>
        <p:spPr>
          <a:xfrm>
            <a:off x="602188" y="440565"/>
            <a:ext cx="29546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演算法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Hw14  Promblem3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1BFF0662-C68D-4FCF-A153-3B1260E76332}"/>
              </a:ext>
            </a:extLst>
          </p:cNvPr>
          <p:cNvSpPr txBox="1"/>
          <p:nvPr/>
        </p:nvSpPr>
        <p:spPr>
          <a:xfrm>
            <a:off x="6031754" y="5159165"/>
            <a:ext cx="4969630" cy="4219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1600" i="1" dirty="0">
                <a:solidFill>
                  <a:srgbClr val="C69F36"/>
                </a:solidFill>
                <a:ea typeface="Gen Jyuu Gothic Normal" panose="020B0202020203020207" pitchFamily="34" charset="-120"/>
              </a:rPr>
              <a:t>Group8</a:t>
            </a:r>
            <a:r>
              <a:rPr lang="en-US" altLang="zh-TW" sz="1600" b="1" i="1" dirty="0">
                <a:solidFill>
                  <a:srgbClr val="C69F36"/>
                </a:solidFill>
                <a:ea typeface="Gen Jyuu Gothic Normal" panose="020B0202020203020207" pitchFamily="34" charset="-120"/>
              </a:rPr>
              <a:t>   </a:t>
            </a:r>
            <a:r>
              <a:rPr lang="zh-TW" altLang="en-US" sz="1600" dirty="0">
                <a:solidFill>
                  <a:srgbClr val="C69F36"/>
                </a:solidFill>
                <a:latin typeface="Algerian" panose="04020705040A02060702" pitchFamily="82" charset="0"/>
                <a:ea typeface="Gen Jyuu Gothic Monospace Norm" panose="02020509000000000000" pitchFamily="49" charset="-120"/>
                <a:cs typeface="Gen Jyuu Gothic Monospace Norm" panose="02020509000000000000" pitchFamily="49" charset="-120"/>
              </a:rPr>
              <a:t>田敬暘</a:t>
            </a:r>
            <a:r>
              <a:rPr lang="en-US" altLang="zh-TW" sz="1600" dirty="0">
                <a:solidFill>
                  <a:srgbClr val="C69F36"/>
                </a:solidFill>
                <a:latin typeface="Algerian" panose="04020705040A02060702" pitchFamily="82" charset="0"/>
                <a:ea typeface="Gen Jyuu Gothic Monospace Norm" panose="02020509000000000000" pitchFamily="49" charset="-120"/>
                <a:cs typeface="Gen Jyuu Gothic Monospace Norm" panose="02020509000000000000" pitchFamily="49" charset="-120"/>
              </a:rPr>
              <a:t> </a:t>
            </a:r>
            <a:r>
              <a:rPr lang="zh-TW" altLang="en-US" sz="1600" dirty="0">
                <a:solidFill>
                  <a:srgbClr val="C69F36"/>
                </a:solidFill>
                <a:latin typeface="Algerian" panose="04020705040A02060702" pitchFamily="82" charset="0"/>
                <a:ea typeface="Gen Jyuu Gothic Monospace Norm" panose="02020509000000000000" pitchFamily="49" charset="-120"/>
                <a:cs typeface="Gen Jyuu Gothic Monospace Norm" panose="02020509000000000000" pitchFamily="49" charset="-120"/>
              </a:rPr>
              <a:t>趙庭浩</a:t>
            </a:r>
            <a:r>
              <a:rPr lang="en-US" altLang="zh-TW" sz="1600" dirty="0">
                <a:solidFill>
                  <a:srgbClr val="C69F36"/>
                </a:solidFill>
                <a:latin typeface="Algerian" panose="04020705040A02060702" pitchFamily="82" charset="0"/>
                <a:ea typeface="Gen Jyuu Gothic Monospace Norm" panose="02020509000000000000" pitchFamily="49" charset="-120"/>
                <a:cs typeface="Gen Jyuu Gothic Monospace Norm" panose="02020509000000000000" pitchFamily="49" charset="-120"/>
              </a:rPr>
              <a:t> </a:t>
            </a:r>
            <a:r>
              <a:rPr lang="zh-TW" altLang="en-US" sz="1600" dirty="0">
                <a:solidFill>
                  <a:srgbClr val="C69F36"/>
                </a:solidFill>
                <a:latin typeface="Algerian" panose="04020705040A02060702" pitchFamily="82" charset="0"/>
                <a:ea typeface="Gen Jyuu Gothic Monospace Norm" panose="02020509000000000000" pitchFamily="49" charset="-120"/>
                <a:cs typeface="Gen Jyuu Gothic Monospace Norm" panose="02020509000000000000" pitchFamily="49" charset="-120"/>
              </a:rPr>
              <a:t>莊峻琳</a:t>
            </a:r>
            <a:r>
              <a:rPr lang="en-US" altLang="zh-TW" sz="1600" dirty="0">
                <a:solidFill>
                  <a:srgbClr val="C69F36"/>
                </a:solidFill>
                <a:latin typeface="Algerian" panose="04020705040A02060702" pitchFamily="82" charset="0"/>
                <a:ea typeface="Gen Jyuu Gothic Monospace Norm" panose="02020509000000000000" pitchFamily="49" charset="-120"/>
                <a:cs typeface="Gen Jyuu Gothic Monospace Norm" panose="02020509000000000000" pitchFamily="49" charset="-120"/>
              </a:rPr>
              <a:t> </a:t>
            </a:r>
            <a:r>
              <a:rPr lang="zh-TW" altLang="en-US" sz="1600" dirty="0">
                <a:solidFill>
                  <a:srgbClr val="C69F36"/>
                </a:solidFill>
                <a:latin typeface="Algerian" panose="04020705040A02060702" pitchFamily="82" charset="0"/>
                <a:ea typeface="Gen Jyuu Gothic Monospace Norm" panose="02020509000000000000" pitchFamily="49" charset="-120"/>
                <a:cs typeface="Gen Jyuu Gothic Monospace Norm" panose="02020509000000000000" pitchFamily="49" charset="-120"/>
              </a:rPr>
              <a:t>杜萬珩</a:t>
            </a:r>
            <a:r>
              <a:rPr lang="en-US" altLang="zh-TW" sz="1600" dirty="0">
                <a:solidFill>
                  <a:srgbClr val="C69F36"/>
                </a:solidFill>
                <a:latin typeface="Algerian" panose="04020705040A02060702" pitchFamily="82" charset="0"/>
                <a:ea typeface="Gen Jyuu Gothic Monospace Norm" panose="02020509000000000000" pitchFamily="49" charset="-120"/>
                <a:cs typeface="Gen Jyuu Gothic Monospace Norm" panose="02020509000000000000" pitchFamily="49" charset="-120"/>
              </a:rPr>
              <a:t> </a:t>
            </a:r>
            <a:r>
              <a:rPr lang="zh-TW" altLang="en-US" sz="1600" dirty="0">
                <a:solidFill>
                  <a:srgbClr val="C69F36"/>
                </a:solidFill>
                <a:latin typeface="Algerian" panose="04020705040A02060702" pitchFamily="82" charset="0"/>
                <a:ea typeface="Gen Jyuu Gothic Monospace Norm" panose="02020509000000000000" pitchFamily="49" charset="-120"/>
                <a:cs typeface="Gen Jyuu Gothic Monospace Norm" panose="02020509000000000000" pitchFamily="49" charset="-120"/>
              </a:rPr>
              <a:t>鄧又晨</a:t>
            </a:r>
            <a:r>
              <a:rPr lang="en-US" altLang="zh-TW" sz="1600" dirty="0">
                <a:solidFill>
                  <a:srgbClr val="C69F36"/>
                </a:solidFill>
                <a:latin typeface="Algerian" panose="04020705040A02060702" pitchFamily="82" charset="0"/>
                <a:ea typeface="Gen Jyuu Gothic Monospace Norm" panose="02020509000000000000" pitchFamily="49" charset="-120"/>
                <a:cs typeface="Gen Jyuu Gothic Monospace Norm" panose="02020509000000000000" pitchFamily="49" charset="-120"/>
              </a:rPr>
              <a:t> </a:t>
            </a:r>
            <a:r>
              <a:rPr lang="zh-TW" altLang="en-US" sz="1600" dirty="0">
                <a:solidFill>
                  <a:srgbClr val="C69F36"/>
                </a:solidFill>
                <a:latin typeface="Algerian" panose="04020705040A02060702" pitchFamily="82" charset="0"/>
                <a:ea typeface="Gen Jyuu Gothic Monospace Norm" panose="02020509000000000000" pitchFamily="49" charset="-120"/>
                <a:cs typeface="Gen Jyuu Gothic Monospace Norm" panose="02020509000000000000" pitchFamily="49" charset="-120"/>
              </a:rPr>
              <a:t>李信鋌</a:t>
            </a:r>
            <a:endParaRPr lang="en-US" altLang="zh-TW" sz="1600" dirty="0">
              <a:solidFill>
                <a:srgbClr val="C69F36"/>
              </a:solidFill>
              <a:latin typeface="Algerian" panose="04020705040A02060702" pitchFamily="82" charset="0"/>
              <a:ea typeface="Gen Jyuu Gothic Monospace Norm" panose="02020509000000000000" pitchFamily="49" charset="-120"/>
              <a:cs typeface="Gen Jyuu Gothic Monospace Norm" panose="02020509000000000000" pitchFamily="49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CC7B002-086C-D34F-8ECA-FBAB6F4EF6B6}"/>
              </a:ext>
            </a:extLst>
          </p:cNvPr>
          <p:cNvSpPr/>
          <p:nvPr/>
        </p:nvSpPr>
        <p:spPr>
          <a:xfrm>
            <a:off x="4040371" y="4425524"/>
            <a:ext cx="81232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5400" b="1" i="1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Hamiltonian path problem</a:t>
            </a:r>
          </a:p>
        </p:txBody>
      </p:sp>
    </p:spTree>
    <p:extLst>
      <p:ext uri="{BB962C8B-B14F-4D97-AF65-F5344CB8AC3E}">
        <p14:creationId xmlns:p14="http://schemas.microsoft.com/office/powerpoint/2010/main" val="417701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287BD5AB-D647-8F49-B101-3632D7C41107}"/>
              </a:ext>
            </a:extLst>
          </p:cNvPr>
          <p:cNvCxnSpPr>
            <a:cxnSpLocks/>
          </p:cNvCxnSpPr>
          <p:nvPr/>
        </p:nvCxnSpPr>
        <p:spPr>
          <a:xfrm flipH="1">
            <a:off x="7912397" y="3275805"/>
            <a:ext cx="200428" cy="271527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2BC300C2-E79F-FF47-8B46-BF9044CD8E4B}"/>
              </a:ext>
            </a:extLst>
          </p:cNvPr>
          <p:cNvCxnSpPr>
            <a:cxnSpLocks/>
          </p:cNvCxnSpPr>
          <p:nvPr/>
        </p:nvCxnSpPr>
        <p:spPr>
          <a:xfrm flipV="1">
            <a:off x="2860158" y="2222206"/>
            <a:ext cx="1998125" cy="138223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931B6971-7303-0D43-A1DB-971A2D1FEA51}"/>
              </a:ext>
            </a:extLst>
          </p:cNvPr>
          <p:cNvCxnSpPr>
            <a:cxnSpLocks/>
          </p:cNvCxnSpPr>
          <p:nvPr/>
        </p:nvCxnSpPr>
        <p:spPr>
          <a:xfrm flipH="1" flipV="1">
            <a:off x="5117803" y="2147777"/>
            <a:ext cx="2995022" cy="1128028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333A262C-B82F-7942-98F8-6044E23CEE72}"/>
              </a:ext>
            </a:extLst>
          </p:cNvPr>
          <p:cNvCxnSpPr>
            <a:cxnSpLocks/>
          </p:cNvCxnSpPr>
          <p:nvPr/>
        </p:nvCxnSpPr>
        <p:spPr>
          <a:xfrm>
            <a:off x="2633512" y="3816411"/>
            <a:ext cx="829340" cy="163406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5CF234FB-6FEF-A24A-A5B2-EA32BC7F4E30}"/>
              </a:ext>
            </a:extLst>
          </p:cNvPr>
          <p:cNvCxnSpPr>
            <a:cxnSpLocks/>
          </p:cNvCxnSpPr>
          <p:nvPr/>
        </p:nvCxnSpPr>
        <p:spPr>
          <a:xfrm flipV="1">
            <a:off x="3462852" y="4633441"/>
            <a:ext cx="2633147" cy="81703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DA736C05-D7B6-0B4C-827D-527C4B7C3E79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4633441"/>
            <a:ext cx="1816397" cy="1357636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證明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Proof</a:t>
            </a:r>
          </a:p>
        </p:txBody>
      </p:sp>
      <p:sp>
        <p:nvSpPr>
          <p:cNvPr id="2" name="圓角矩形 1">
            <a:extLst>
              <a:ext uri="{FF2B5EF4-FFF2-40B4-BE49-F238E27FC236}">
                <a16:creationId xmlns:a16="http://schemas.microsoft.com/office/drawing/2014/main" id="{4353B6D6-5F4C-0449-BB3F-277727A56201}"/>
              </a:ext>
            </a:extLst>
          </p:cNvPr>
          <p:cNvSpPr/>
          <p:nvPr/>
        </p:nvSpPr>
        <p:spPr>
          <a:xfrm>
            <a:off x="10122196" y="716712"/>
            <a:ext cx="4667693" cy="925033"/>
          </a:xfrm>
          <a:prstGeom prst="roundRect">
            <a:avLst/>
          </a:prstGeom>
          <a:solidFill>
            <a:srgbClr val="70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sz="4800" dirty="0"/>
              <a:t> Part 2</a:t>
            </a:r>
            <a:endParaRPr kumimoji="1" lang="zh-TW" altLang="en-US" sz="4800" dirty="0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16720E03-034A-444E-A00C-468CF9CE9DD7}"/>
              </a:ext>
            </a:extLst>
          </p:cNvPr>
          <p:cNvSpPr/>
          <p:nvPr/>
        </p:nvSpPr>
        <p:spPr>
          <a:xfrm>
            <a:off x="3054476" y="501453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A24B5586-23B0-0146-8FAB-170579A3DC90}"/>
              </a:ext>
            </a:extLst>
          </p:cNvPr>
          <p:cNvSpPr/>
          <p:nvPr/>
        </p:nvSpPr>
        <p:spPr>
          <a:xfrm>
            <a:off x="2225136" y="327580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E5EA9C0F-4DC8-AF4D-A92C-80EFD4D6B14F}"/>
              </a:ext>
            </a:extLst>
          </p:cNvPr>
          <p:cNvSpPr/>
          <p:nvPr/>
        </p:nvSpPr>
        <p:spPr>
          <a:xfrm>
            <a:off x="4709427" y="1641745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1F28AFDD-4982-B041-9F0D-B63D16389F65}"/>
              </a:ext>
            </a:extLst>
          </p:cNvPr>
          <p:cNvSpPr/>
          <p:nvPr/>
        </p:nvSpPr>
        <p:spPr>
          <a:xfrm>
            <a:off x="7704448" y="2867429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3600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EDCF779C-B8C8-0047-90F9-7475519F2796}"/>
              </a:ext>
            </a:extLst>
          </p:cNvPr>
          <p:cNvSpPr/>
          <p:nvPr/>
        </p:nvSpPr>
        <p:spPr>
          <a:xfrm>
            <a:off x="7504020" y="5517810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/>
              <a:t>v</a:t>
            </a:r>
            <a:endParaRPr kumimoji="1" lang="zh-TW" altLang="en-US" sz="3600" dirty="0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88F3772D-E667-4543-90D0-95E6FC003150}"/>
              </a:ext>
            </a:extLst>
          </p:cNvPr>
          <p:cNvSpPr/>
          <p:nvPr/>
        </p:nvSpPr>
        <p:spPr>
          <a:xfrm>
            <a:off x="5687623" y="4197783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64398E8-4B7A-AE4A-BA32-C04B33C6201C}"/>
              </a:ext>
            </a:extLst>
          </p:cNvPr>
          <p:cNvSpPr txBox="1"/>
          <p:nvPr/>
        </p:nvSpPr>
        <p:spPr>
          <a:xfrm>
            <a:off x="226941" y="5958755"/>
            <a:ext cx="3996389" cy="751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隨機選一點</a:t>
            </a:r>
            <a:r>
              <a:rPr lang="en-US" altLang="zh-TW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 v</a:t>
            </a:r>
            <a:endParaRPr lang="en" altLang="zh-TW" sz="3200" dirty="0">
              <a:solidFill>
                <a:srgbClr val="6D5353"/>
              </a:solidFill>
              <a:ea typeface="Gen Jyuu Gothic Normal" panose="020B02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33483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271053E9-B070-D947-A760-DF5668DFD1F0}"/>
              </a:ext>
            </a:extLst>
          </p:cNvPr>
          <p:cNvCxnSpPr>
            <a:cxnSpLocks/>
          </p:cNvCxnSpPr>
          <p:nvPr/>
        </p:nvCxnSpPr>
        <p:spPr>
          <a:xfrm>
            <a:off x="8112825" y="3275805"/>
            <a:ext cx="1043399" cy="1292746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855B85B7-3782-B24E-A401-B4B0E19F6E98}"/>
              </a:ext>
            </a:extLst>
          </p:cNvPr>
          <p:cNvCxnSpPr>
            <a:cxnSpLocks/>
          </p:cNvCxnSpPr>
          <p:nvPr/>
        </p:nvCxnSpPr>
        <p:spPr>
          <a:xfrm flipV="1">
            <a:off x="6110484" y="4568551"/>
            <a:ext cx="3045740" cy="64890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287BD5AB-D647-8F49-B101-3632D7C41107}"/>
              </a:ext>
            </a:extLst>
          </p:cNvPr>
          <p:cNvCxnSpPr>
            <a:cxnSpLocks/>
          </p:cNvCxnSpPr>
          <p:nvPr/>
        </p:nvCxnSpPr>
        <p:spPr>
          <a:xfrm flipH="1">
            <a:off x="7912397" y="3275805"/>
            <a:ext cx="200428" cy="271527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2BC300C2-E79F-FF47-8B46-BF9044CD8E4B}"/>
              </a:ext>
            </a:extLst>
          </p:cNvPr>
          <p:cNvCxnSpPr>
            <a:cxnSpLocks/>
          </p:cNvCxnSpPr>
          <p:nvPr/>
        </p:nvCxnSpPr>
        <p:spPr>
          <a:xfrm flipV="1">
            <a:off x="2860158" y="2222206"/>
            <a:ext cx="1998125" cy="138223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931B6971-7303-0D43-A1DB-971A2D1FEA51}"/>
              </a:ext>
            </a:extLst>
          </p:cNvPr>
          <p:cNvCxnSpPr>
            <a:cxnSpLocks/>
          </p:cNvCxnSpPr>
          <p:nvPr/>
        </p:nvCxnSpPr>
        <p:spPr>
          <a:xfrm flipH="1" flipV="1">
            <a:off x="5117803" y="2147777"/>
            <a:ext cx="2995022" cy="1128028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333A262C-B82F-7942-98F8-6044E23CEE72}"/>
              </a:ext>
            </a:extLst>
          </p:cNvPr>
          <p:cNvCxnSpPr>
            <a:cxnSpLocks/>
          </p:cNvCxnSpPr>
          <p:nvPr/>
        </p:nvCxnSpPr>
        <p:spPr>
          <a:xfrm>
            <a:off x="2633512" y="3816411"/>
            <a:ext cx="829340" cy="163406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5CF234FB-6FEF-A24A-A5B2-EA32BC7F4E30}"/>
              </a:ext>
            </a:extLst>
          </p:cNvPr>
          <p:cNvCxnSpPr>
            <a:cxnSpLocks/>
          </p:cNvCxnSpPr>
          <p:nvPr/>
        </p:nvCxnSpPr>
        <p:spPr>
          <a:xfrm flipV="1">
            <a:off x="3462852" y="4633441"/>
            <a:ext cx="2633147" cy="81703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DA736C05-D7B6-0B4C-827D-527C4B7C3E79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4633441"/>
            <a:ext cx="1816397" cy="1357636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證明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Proof</a:t>
            </a:r>
          </a:p>
        </p:txBody>
      </p:sp>
      <p:sp>
        <p:nvSpPr>
          <p:cNvPr id="2" name="圓角矩形 1">
            <a:extLst>
              <a:ext uri="{FF2B5EF4-FFF2-40B4-BE49-F238E27FC236}">
                <a16:creationId xmlns:a16="http://schemas.microsoft.com/office/drawing/2014/main" id="{4353B6D6-5F4C-0449-BB3F-277727A56201}"/>
              </a:ext>
            </a:extLst>
          </p:cNvPr>
          <p:cNvSpPr/>
          <p:nvPr/>
        </p:nvSpPr>
        <p:spPr>
          <a:xfrm>
            <a:off x="10122196" y="716712"/>
            <a:ext cx="4667693" cy="925033"/>
          </a:xfrm>
          <a:prstGeom prst="roundRect">
            <a:avLst/>
          </a:prstGeom>
          <a:solidFill>
            <a:srgbClr val="70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sz="4800" dirty="0"/>
              <a:t> Part 2</a:t>
            </a:r>
            <a:endParaRPr kumimoji="1" lang="zh-TW" altLang="en-US" sz="4800" dirty="0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16720E03-034A-444E-A00C-468CF9CE9DD7}"/>
              </a:ext>
            </a:extLst>
          </p:cNvPr>
          <p:cNvSpPr/>
          <p:nvPr/>
        </p:nvSpPr>
        <p:spPr>
          <a:xfrm>
            <a:off x="3054476" y="501453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A24B5586-23B0-0146-8FAB-170579A3DC90}"/>
              </a:ext>
            </a:extLst>
          </p:cNvPr>
          <p:cNvSpPr/>
          <p:nvPr/>
        </p:nvSpPr>
        <p:spPr>
          <a:xfrm>
            <a:off x="2225136" y="327580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E5EA9C0F-4DC8-AF4D-A92C-80EFD4D6B14F}"/>
              </a:ext>
            </a:extLst>
          </p:cNvPr>
          <p:cNvSpPr/>
          <p:nvPr/>
        </p:nvSpPr>
        <p:spPr>
          <a:xfrm>
            <a:off x="4709427" y="1641745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1F28AFDD-4982-B041-9F0D-B63D16389F65}"/>
              </a:ext>
            </a:extLst>
          </p:cNvPr>
          <p:cNvSpPr/>
          <p:nvPr/>
        </p:nvSpPr>
        <p:spPr>
          <a:xfrm>
            <a:off x="7704448" y="2867429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3600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EDCF779C-B8C8-0047-90F9-7475519F2796}"/>
              </a:ext>
            </a:extLst>
          </p:cNvPr>
          <p:cNvSpPr/>
          <p:nvPr/>
        </p:nvSpPr>
        <p:spPr>
          <a:xfrm>
            <a:off x="7504020" y="5517810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/>
              <a:t>v</a:t>
            </a:r>
            <a:endParaRPr kumimoji="1" lang="zh-TW" altLang="en-US" sz="3600" dirty="0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88F3772D-E667-4543-90D0-95E6FC003150}"/>
              </a:ext>
            </a:extLst>
          </p:cNvPr>
          <p:cNvSpPr/>
          <p:nvPr/>
        </p:nvSpPr>
        <p:spPr>
          <a:xfrm>
            <a:off x="5687623" y="4197783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255FBDDC-1F13-3447-86A1-195BCCE2F8C2}"/>
              </a:ext>
            </a:extLst>
          </p:cNvPr>
          <p:cNvSpPr/>
          <p:nvPr/>
        </p:nvSpPr>
        <p:spPr>
          <a:xfrm>
            <a:off x="8747848" y="4092559"/>
            <a:ext cx="816753" cy="816753"/>
          </a:xfrm>
          <a:prstGeom prst="ellipse">
            <a:avLst/>
          </a:prstGeom>
          <a:solidFill>
            <a:srgbClr val="FFFFFB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>
                <a:solidFill>
                  <a:srgbClr val="706363"/>
                </a:solidFill>
              </a:rPr>
              <a:t>v'</a:t>
            </a:r>
            <a:endParaRPr kumimoji="1" lang="zh-TW" altLang="en-US" sz="3600" dirty="0">
              <a:solidFill>
                <a:srgbClr val="706363"/>
              </a:solidFill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97B75E77-984D-334F-A6FA-82189D66B47E}"/>
              </a:ext>
            </a:extLst>
          </p:cNvPr>
          <p:cNvSpPr txBox="1"/>
          <p:nvPr/>
        </p:nvSpPr>
        <p:spPr>
          <a:xfrm>
            <a:off x="226941" y="5958755"/>
            <a:ext cx="3996389" cy="751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複製點</a:t>
            </a:r>
            <a:r>
              <a:rPr lang="en-US" altLang="zh-TW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 v</a:t>
            </a:r>
            <a:r>
              <a:rPr lang="zh-TW" altLang="en-US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 為點 </a:t>
            </a:r>
            <a:r>
              <a:rPr lang="en-US" altLang="zh-TW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v'</a:t>
            </a:r>
            <a:endParaRPr lang="en" altLang="zh-TW" sz="3200" dirty="0">
              <a:solidFill>
                <a:srgbClr val="6D5353"/>
              </a:solidFill>
              <a:ea typeface="Gen Jyuu Gothic Normal" panose="020B02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7873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0D85F786-DB9F-EE4C-B136-5ACF37AD6A82}"/>
              </a:ext>
            </a:extLst>
          </p:cNvPr>
          <p:cNvCxnSpPr>
            <a:cxnSpLocks/>
          </p:cNvCxnSpPr>
          <p:nvPr/>
        </p:nvCxnSpPr>
        <p:spPr>
          <a:xfrm>
            <a:off x="9156224" y="4500934"/>
            <a:ext cx="1797697" cy="0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A9B7EB52-2BBF-134E-98DC-B431824AFE96}"/>
              </a:ext>
            </a:extLst>
          </p:cNvPr>
          <p:cNvCxnSpPr>
            <a:cxnSpLocks/>
          </p:cNvCxnSpPr>
          <p:nvPr/>
        </p:nvCxnSpPr>
        <p:spPr>
          <a:xfrm>
            <a:off x="7952178" y="5976718"/>
            <a:ext cx="1797697" cy="0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271053E9-B070-D947-A760-DF5668DFD1F0}"/>
              </a:ext>
            </a:extLst>
          </p:cNvPr>
          <p:cNvCxnSpPr>
            <a:cxnSpLocks/>
          </p:cNvCxnSpPr>
          <p:nvPr/>
        </p:nvCxnSpPr>
        <p:spPr>
          <a:xfrm>
            <a:off x="8112825" y="3275805"/>
            <a:ext cx="1043399" cy="1292746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855B85B7-3782-B24E-A401-B4B0E19F6E98}"/>
              </a:ext>
            </a:extLst>
          </p:cNvPr>
          <p:cNvCxnSpPr>
            <a:cxnSpLocks/>
          </p:cNvCxnSpPr>
          <p:nvPr/>
        </p:nvCxnSpPr>
        <p:spPr>
          <a:xfrm flipV="1">
            <a:off x="6110484" y="4568551"/>
            <a:ext cx="3045740" cy="64890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287BD5AB-D647-8F49-B101-3632D7C41107}"/>
              </a:ext>
            </a:extLst>
          </p:cNvPr>
          <p:cNvCxnSpPr>
            <a:cxnSpLocks/>
          </p:cNvCxnSpPr>
          <p:nvPr/>
        </p:nvCxnSpPr>
        <p:spPr>
          <a:xfrm flipH="1">
            <a:off x="7912397" y="3275805"/>
            <a:ext cx="200428" cy="271527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2BC300C2-E79F-FF47-8B46-BF9044CD8E4B}"/>
              </a:ext>
            </a:extLst>
          </p:cNvPr>
          <p:cNvCxnSpPr>
            <a:cxnSpLocks/>
          </p:cNvCxnSpPr>
          <p:nvPr/>
        </p:nvCxnSpPr>
        <p:spPr>
          <a:xfrm flipV="1">
            <a:off x="2860158" y="2222206"/>
            <a:ext cx="1998125" cy="138223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931B6971-7303-0D43-A1DB-971A2D1FEA51}"/>
              </a:ext>
            </a:extLst>
          </p:cNvPr>
          <p:cNvCxnSpPr>
            <a:cxnSpLocks/>
          </p:cNvCxnSpPr>
          <p:nvPr/>
        </p:nvCxnSpPr>
        <p:spPr>
          <a:xfrm flipH="1" flipV="1">
            <a:off x="5117803" y="2147777"/>
            <a:ext cx="2995022" cy="1128028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333A262C-B82F-7942-98F8-6044E23CEE72}"/>
              </a:ext>
            </a:extLst>
          </p:cNvPr>
          <p:cNvCxnSpPr>
            <a:cxnSpLocks/>
          </p:cNvCxnSpPr>
          <p:nvPr/>
        </p:nvCxnSpPr>
        <p:spPr>
          <a:xfrm>
            <a:off x="2633512" y="3816411"/>
            <a:ext cx="829340" cy="163406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5CF234FB-6FEF-A24A-A5B2-EA32BC7F4E30}"/>
              </a:ext>
            </a:extLst>
          </p:cNvPr>
          <p:cNvCxnSpPr>
            <a:cxnSpLocks/>
          </p:cNvCxnSpPr>
          <p:nvPr/>
        </p:nvCxnSpPr>
        <p:spPr>
          <a:xfrm flipV="1">
            <a:off x="3462852" y="4633441"/>
            <a:ext cx="2633147" cy="81703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DA736C05-D7B6-0B4C-827D-527C4B7C3E79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4633441"/>
            <a:ext cx="1816397" cy="1357636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證明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Proof</a:t>
            </a:r>
          </a:p>
        </p:txBody>
      </p:sp>
      <p:sp>
        <p:nvSpPr>
          <p:cNvPr id="2" name="圓角矩形 1">
            <a:extLst>
              <a:ext uri="{FF2B5EF4-FFF2-40B4-BE49-F238E27FC236}">
                <a16:creationId xmlns:a16="http://schemas.microsoft.com/office/drawing/2014/main" id="{4353B6D6-5F4C-0449-BB3F-277727A56201}"/>
              </a:ext>
            </a:extLst>
          </p:cNvPr>
          <p:cNvSpPr/>
          <p:nvPr/>
        </p:nvSpPr>
        <p:spPr>
          <a:xfrm>
            <a:off x="10122196" y="716712"/>
            <a:ext cx="4667693" cy="925033"/>
          </a:xfrm>
          <a:prstGeom prst="roundRect">
            <a:avLst/>
          </a:prstGeom>
          <a:solidFill>
            <a:srgbClr val="70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sz="4800" dirty="0"/>
              <a:t> Part 2</a:t>
            </a:r>
            <a:endParaRPr kumimoji="1" lang="zh-TW" altLang="en-US" sz="4800" dirty="0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16720E03-034A-444E-A00C-468CF9CE9DD7}"/>
              </a:ext>
            </a:extLst>
          </p:cNvPr>
          <p:cNvSpPr/>
          <p:nvPr/>
        </p:nvSpPr>
        <p:spPr>
          <a:xfrm>
            <a:off x="3054476" y="501453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A24B5586-23B0-0146-8FAB-170579A3DC90}"/>
              </a:ext>
            </a:extLst>
          </p:cNvPr>
          <p:cNvSpPr/>
          <p:nvPr/>
        </p:nvSpPr>
        <p:spPr>
          <a:xfrm>
            <a:off x="2225136" y="327580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E5EA9C0F-4DC8-AF4D-A92C-80EFD4D6B14F}"/>
              </a:ext>
            </a:extLst>
          </p:cNvPr>
          <p:cNvSpPr/>
          <p:nvPr/>
        </p:nvSpPr>
        <p:spPr>
          <a:xfrm>
            <a:off x="4709427" y="1641745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1F28AFDD-4982-B041-9F0D-B63D16389F65}"/>
              </a:ext>
            </a:extLst>
          </p:cNvPr>
          <p:cNvSpPr/>
          <p:nvPr/>
        </p:nvSpPr>
        <p:spPr>
          <a:xfrm>
            <a:off x="7704448" y="2867429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3600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EDCF779C-B8C8-0047-90F9-7475519F2796}"/>
              </a:ext>
            </a:extLst>
          </p:cNvPr>
          <p:cNvSpPr/>
          <p:nvPr/>
        </p:nvSpPr>
        <p:spPr>
          <a:xfrm>
            <a:off x="7504020" y="5517810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/>
              <a:t>v</a:t>
            </a:r>
            <a:endParaRPr kumimoji="1" lang="zh-TW" altLang="en-US" sz="3600" dirty="0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88F3772D-E667-4543-90D0-95E6FC003150}"/>
              </a:ext>
            </a:extLst>
          </p:cNvPr>
          <p:cNvSpPr/>
          <p:nvPr/>
        </p:nvSpPr>
        <p:spPr>
          <a:xfrm>
            <a:off x="5687623" y="4197783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255FBDDC-1F13-3447-86A1-195BCCE2F8C2}"/>
              </a:ext>
            </a:extLst>
          </p:cNvPr>
          <p:cNvSpPr/>
          <p:nvPr/>
        </p:nvSpPr>
        <p:spPr>
          <a:xfrm>
            <a:off x="8747848" y="4092559"/>
            <a:ext cx="816753" cy="816753"/>
          </a:xfrm>
          <a:prstGeom prst="ellipse">
            <a:avLst/>
          </a:prstGeom>
          <a:solidFill>
            <a:srgbClr val="FFFFFB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>
                <a:solidFill>
                  <a:srgbClr val="706363"/>
                </a:solidFill>
              </a:rPr>
              <a:t>v'</a:t>
            </a:r>
            <a:endParaRPr kumimoji="1" lang="zh-TW" altLang="en-US" sz="3600" dirty="0">
              <a:solidFill>
                <a:srgbClr val="706363"/>
              </a:solidFill>
            </a:endParaRPr>
          </a:p>
        </p:txBody>
      </p:sp>
      <p:sp>
        <p:nvSpPr>
          <p:cNvPr id="19" name="橢圓 18">
            <a:extLst>
              <a:ext uri="{FF2B5EF4-FFF2-40B4-BE49-F238E27FC236}">
                <a16:creationId xmlns:a16="http://schemas.microsoft.com/office/drawing/2014/main" id="{BAF5298F-245E-6F42-8FF4-56673CBD3B03}"/>
              </a:ext>
            </a:extLst>
          </p:cNvPr>
          <p:cNvSpPr/>
          <p:nvPr/>
        </p:nvSpPr>
        <p:spPr>
          <a:xfrm>
            <a:off x="10515238" y="4092558"/>
            <a:ext cx="816753" cy="816753"/>
          </a:xfrm>
          <a:prstGeom prst="ellipse">
            <a:avLst/>
          </a:prstGeom>
          <a:solidFill>
            <a:srgbClr val="FFFFFB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>
                <a:solidFill>
                  <a:srgbClr val="706363"/>
                </a:solidFill>
              </a:rPr>
              <a:t>t</a:t>
            </a:r>
            <a:endParaRPr kumimoji="1" lang="zh-TW" altLang="en-US" sz="3600" dirty="0">
              <a:solidFill>
                <a:srgbClr val="706363"/>
              </a:solidFill>
            </a:endParaRPr>
          </a:p>
        </p:txBody>
      </p:sp>
      <p:sp>
        <p:nvSpPr>
          <p:cNvPr id="22" name="橢圓 21">
            <a:extLst>
              <a:ext uri="{FF2B5EF4-FFF2-40B4-BE49-F238E27FC236}">
                <a16:creationId xmlns:a16="http://schemas.microsoft.com/office/drawing/2014/main" id="{352F4881-26B4-D641-869D-22BF6D0CBCB9}"/>
              </a:ext>
            </a:extLst>
          </p:cNvPr>
          <p:cNvSpPr/>
          <p:nvPr/>
        </p:nvSpPr>
        <p:spPr>
          <a:xfrm>
            <a:off x="9525584" y="5517809"/>
            <a:ext cx="816753" cy="816753"/>
          </a:xfrm>
          <a:prstGeom prst="ellipse">
            <a:avLst/>
          </a:prstGeom>
          <a:solidFill>
            <a:srgbClr val="FFFFFB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>
                <a:solidFill>
                  <a:srgbClr val="706363"/>
                </a:solidFill>
              </a:rPr>
              <a:t>s</a:t>
            </a:r>
            <a:endParaRPr kumimoji="1" lang="zh-TW" altLang="en-US" sz="3600" dirty="0">
              <a:solidFill>
                <a:srgbClr val="706363"/>
              </a:solidFill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A245D319-20AA-8C43-9504-B335DBC82BDE}"/>
              </a:ext>
            </a:extLst>
          </p:cNvPr>
          <p:cNvSpPr txBox="1"/>
          <p:nvPr/>
        </p:nvSpPr>
        <p:spPr>
          <a:xfrm>
            <a:off x="226941" y="5958755"/>
            <a:ext cx="5982473" cy="751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製作點</a:t>
            </a:r>
            <a:r>
              <a:rPr lang="en-US" altLang="zh-TW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s, t</a:t>
            </a:r>
            <a:r>
              <a:rPr lang="zh-TW" altLang="en-US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分別連結點</a:t>
            </a:r>
            <a:r>
              <a:rPr lang="en-US" altLang="zh-TW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 v, v'</a:t>
            </a:r>
            <a:endParaRPr lang="en" altLang="zh-TW" sz="3200" dirty="0">
              <a:solidFill>
                <a:srgbClr val="6D5353"/>
              </a:solidFill>
              <a:ea typeface="Gen Jyuu Gothic Normal" panose="020B02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3514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0D85F786-DB9F-EE4C-B136-5ACF37AD6A82}"/>
              </a:ext>
            </a:extLst>
          </p:cNvPr>
          <p:cNvCxnSpPr>
            <a:cxnSpLocks/>
          </p:cNvCxnSpPr>
          <p:nvPr/>
        </p:nvCxnSpPr>
        <p:spPr>
          <a:xfrm>
            <a:off x="9156224" y="4500934"/>
            <a:ext cx="1797697" cy="0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A9B7EB52-2BBF-134E-98DC-B431824AFE96}"/>
              </a:ext>
            </a:extLst>
          </p:cNvPr>
          <p:cNvCxnSpPr>
            <a:cxnSpLocks/>
          </p:cNvCxnSpPr>
          <p:nvPr/>
        </p:nvCxnSpPr>
        <p:spPr>
          <a:xfrm>
            <a:off x="7952178" y="5976718"/>
            <a:ext cx="1797697" cy="0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271053E9-B070-D947-A760-DF5668DFD1F0}"/>
              </a:ext>
            </a:extLst>
          </p:cNvPr>
          <p:cNvCxnSpPr>
            <a:cxnSpLocks/>
          </p:cNvCxnSpPr>
          <p:nvPr/>
        </p:nvCxnSpPr>
        <p:spPr>
          <a:xfrm>
            <a:off x="8112825" y="3275805"/>
            <a:ext cx="1043399" cy="1292746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855B85B7-3782-B24E-A401-B4B0E19F6E98}"/>
              </a:ext>
            </a:extLst>
          </p:cNvPr>
          <p:cNvCxnSpPr>
            <a:cxnSpLocks/>
          </p:cNvCxnSpPr>
          <p:nvPr/>
        </p:nvCxnSpPr>
        <p:spPr>
          <a:xfrm flipV="1">
            <a:off x="6110484" y="4568551"/>
            <a:ext cx="3045740" cy="64890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287BD5AB-D647-8F49-B101-3632D7C41107}"/>
              </a:ext>
            </a:extLst>
          </p:cNvPr>
          <p:cNvCxnSpPr>
            <a:cxnSpLocks/>
          </p:cNvCxnSpPr>
          <p:nvPr/>
        </p:nvCxnSpPr>
        <p:spPr>
          <a:xfrm flipH="1">
            <a:off x="7912397" y="3275805"/>
            <a:ext cx="200428" cy="271527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2BC300C2-E79F-FF47-8B46-BF9044CD8E4B}"/>
              </a:ext>
            </a:extLst>
          </p:cNvPr>
          <p:cNvCxnSpPr>
            <a:cxnSpLocks/>
          </p:cNvCxnSpPr>
          <p:nvPr/>
        </p:nvCxnSpPr>
        <p:spPr>
          <a:xfrm flipV="1">
            <a:off x="2860158" y="2222206"/>
            <a:ext cx="1998125" cy="138223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931B6971-7303-0D43-A1DB-971A2D1FEA51}"/>
              </a:ext>
            </a:extLst>
          </p:cNvPr>
          <p:cNvCxnSpPr>
            <a:cxnSpLocks/>
          </p:cNvCxnSpPr>
          <p:nvPr/>
        </p:nvCxnSpPr>
        <p:spPr>
          <a:xfrm flipH="1" flipV="1">
            <a:off x="5117803" y="2147777"/>
            <a:ext cx="2995022" cy="1128028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333A262C-B82F-7942-98F8-6044E23CEE72}"/>
              </a:ext>
            </a:extLst>
          </p:cNvPr>
          <p:cNvCxnSpPr>
            <a:cxnSpLocks/>
          </p:cNvCxnSpPr>
          <p:nvPr/>
        </p:nvCxnSpPr>
        <p:spPr>
          <a:xfrm>
            <a:off x="2633512" y="3816411"/>
            <a:ext cx="829340" cy="163406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5CF234FB-6FEF-A24A-A5B2-EA32BC7F4E30}"/>
              </a:ext>
            </a:extLst>
          </p:cNvPr>
          <p:cNvCxnSpPr>
            <a:cxnSpLocks/>
          </p:cNvCxnSpPr>
          <p:nvPr/>
        </p:nvCxnSpPr>
        <p:spPr>
          <a:xfrm flipV="1">
            <a:off x="3462852" y="4633441"/>
            <a:ext cx="2633147" cy="81703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DA736C05-D7B6-0B4C-827D-527C4B7C3E79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4633441"/>
            <a:ext cx="1816397" cy="1357636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證明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Proof</a:t>
            </a:r>
          </a:p>
        </p:txBody>
      </p:sp>
      <p:sp>
        <p:nvSpPr>
          <p:cNvPr id="2" name="圓角矩形 1">
            <a:extLst>
              <a:ext uri="{FF2B5EF4-FFF2-40B4-BE49-F238E27FC236}">
                <a16:creationId xmlns:a16="http://schemas.microsoft.com/office/drawing/2014/main" id="{4353B6D6-5F4C-0449-BB3F-277727A56201}"/>
              </a:ext>
            </a:extLst>
          </p:cNvPr>
          <p:cNvSpPr/>
          <p:nvPr/>
        </p:nvSpPr>
        <p:spPr>
          <a:xfrm>
            <a:off x="10122196" y="716712"/>
            <a:ext cx="4667693" cy="925033"/>
          </a:xfrm>
          <a:prstGeom prst="roundRect">
            <a:avLst/>
          </a:prstGeom>
          <a:solidFill>
            <a:srgbClr val="70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sz="4800" dirty="0"/>
              <a:t> Part 2</a:t>
            </a:r>
            <a:endParaRPr kumimoji="1" lang="zh-TW" altLang="en-US" sz="4800" dirty="0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16720E03-034A-444E-A00C-468CF9CE9DD7}"/>
              </a:ext>
            </a:extLst>
          </p:cNvPr>
          <p:cNvSpPr/>
          <p:nvPr/>
        </p:nvSpPr>
        <p:spPr>
          <a:xfrm>
            <a:off x="3054476" y="501453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A24B5586-23B0-0146-8FAB-170579A3DC90}"/>
              </a:ext>
            </a:extLst>
          </p:cNvPr>
          <p:cNvSpPr/>
          <p:nvPr/>
        </p:nvSpPr>
        <p:spPr>
          <a:xfrm>
            <a:off x="2225136" y="327580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E5EA9C0F-4DC8-AF4D-A92C-80EFD4D6B14F}"/>
              </a:ext>
            </a:extLst>
          </p:cNvPr>
          <p:cNvSpPr/>
          <p:nvPr/>
        </p:nvSpPr>
        <p:spPr>
          <a:xfrm>
            <a:off x="4709427" y="1641745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1F28AFDD-4982-B041-9F0D-B63D16389F65}"/>
              </a:ext>
            </a:extLst>
          </p:cNvPr>
          <p:cNvSpPr/>
          <p:nvPr/>
        </p:nvSpPr>
        <p:spPr>
          <a:xfrm>
            <a:off x="7704448" y="2867429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3600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EDCF779C-B8C8-0047-90F9-7475519F2796}"/>
              </a:ext>
            </a:extLst>
          </p:cNvPr>
          <p:cNvSpPr/>
          <p:nvPr/>
        </p:nvSpPr>
        <p:spPr>
          <a:xfrm>
            <a:off x="7504020" y="5517810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/>
              <a:t>v</a:t>
            </a:r>
            <a:endParaRPr kumimoji="1" lang="zh-TW" altLang="en-US" sz="3600" dirty="0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88F3772D-E667-4543-90D0-95E6FC003150}"/>
              </a:ext>
            </a:extLst>
          </p:cNvPr>
          <p:cNvSpPr/>
          <p:nvPr/>
        </p:nvSpPr>
        <p:spPr>
          <a:xfrm>
            <a:off x="5687623" y="4197783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255FBDDC-1F13-3447-86A1-195BCCE2F8C2}"/>
              </a:ext>
            </a:extLst>
          </p:cNvPr>
          <p:cNvSpPr/>
          <p:nvPr/>
        </p:nvSpPr>
        <p:spPr>
          <a:xfrm>
            <a:off x="8747848" y="4092559"/>
            <a:ext cx="816753" cy="816753"/>
          </a:xfrm>
          <a:prstGeom prst="ellipse">
            <a:avLst/>
          </a:prstGeom>
          <a:solidFill>
            <a:srgbClr val="FFFFFB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>
                <a:solidFill>
                  <a:srgbClr val="706363"/>
                </a:solidFill>
              </a:rPr>
              <a:t>v'</a:t>
            </a:r>
            <a:endParaRPr kumimoji="1" lang="zh-TW" altLang="en-US" sz="3600" dirty="0">
              <a:solidFill>
                <a:srgbClr val="706363"/>
              </a:solidFill>
            </a:endParaRPr>
          </a:p>
        </p:txBody>
      </p:sp>
      <p:sp>
        <p:nvSpPr>
          <p:cNvPr id="19" name="橢圓 18">
            <a:extLst>
              <a:ext uri="{FF2B5EF4-FFF2-40B4-BE49-F238E27FC236}">
                <a16:creationId xmlns:a16="http://schemas.microsoft.com/office/drawing/2014/main" id="{BAF5298F-245E-6F42-8FF4-56673CBD3B03}"/>
              </a:ext>
            </a:extLst>
          </p:cNvPr>
          <p:cNvSpPr/>
          <p:nvPr/>
        </p:nvSpPr>
        <p:spPr>
          <a:xfrm>
            <a:off x="10515238" y="4092558"/>
            <a:ext cx="816753" cy="816753"/>
          </a:xfrm>
          <a:prstGeom prst="ellipse">
            <a:avLst/>
          </a:prstGeom>
          <a:solidFill>
            <a:srgbClr val="FFFFFB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>
                <a:solidFill>
                  <a:srgbClr val="706363"/>
                </a:solidFill>
              </a:rPr>
              <a:t>t</a:t>
            </a:r>
            <a:endParaRPr kumimoji="1" lang="zh-TW" altLang="en-US" sz="3600" dirty="0">
              <a:solidFill>
                <a:srgbClr val="706363"/>
              </a:solidFill>
            </a:endParaRPr>
          </a:p>
        </p:txBody>
      </p:sp>
      <p:sp>
        <p:nvSpPr>
          <p:cNvPr id="22" name="橢圓 21">
            <a:extLst>
              <a:ext uri="{FF2B5EF4-FFF2-40B4-BE49-F238E27FC236}">
                <a16:creationId xmlns:a16="http://schemas.microsoft.com/office/drawing/2014/main" id="{352F4881-26B4-D641-869D-22BF6D0CBCB9}"/>
              </a:ext>
            </a:extLst>
          </p:cNvPr>
          <p:cNvSpPr/>
          <p:nvPr/>
        </p:nvSpPr>
        <p:spPr>
          <a:xfrm>
            <a:off x="9525584" y="5517809"/>
            <a:ext cx="816753" cy="816753"/>
          </a:xfrm>
          <a:prstGeom prst="ellipse">
            <a:avLst/>
          </a:prstGeom>
          <a:solidFill>
            <a:srgbClr val="FFFFFB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>
                <a:solidFill>
                  <a:srgbClr val="706363"/>
                </a:solidFill>
              </a:rPr>
              <a:t>s</a:t>
            </a:r>
            <a:endParaRPr kumimoji="1" lang="zh-TW" altLang="en-US" sz="3600" dirty="0">
              <a:solidFill>
                <a:srgbClr val="706363"/>
              </a:solidFill>
            </a:endParaRPr>
          </a:p>
        </p:txBody>
      </p:sp>
      <p:sp>
        <p:nvSpPr>
          <p:cNvPr id="4" name="手繪多邊形 3">
            <a:extLst>
              <a:ext uri="{FF2B5EF4-FFF2-40B4-BE49-F238E27FC236}">
                <a16:creationId xmlns:a16="http://schemas.microsoft.com/office/drawing/2014/main" id="{59610B30-D1D4-934C-AC2B-CBF70A7BC61A}"/>
              </a:ext>
            </a:extLst>
          </p:cNvPr>
          <p:cNvSpPr/>
          <p:nvPr/>
        </p:nvSpPr>
        <p:spPr>
          <a:xfrm>
            <a:off x="2606638" y="2120073"/>
            <a:ext cx="8376795" cy="3976564"/>
          </a:xfrm>
          <a:custGeom>
            <a:avLst/>
            <a:gdLst>
              <a:gd name="connsiteX0" fmla="*/ 7409232 w 8376795"/>
              <a:gd name="connsiteY0" fmla="*/ 3834160 h 3976564"/>
              <a:gd name="connsiteX1" fmla="*/ 5378413 w 8376795"/>
              <a:gd name="connsiteY1" fmla="*/ 3855425 h 3976564"/>
              <a:gd name="connsiteX2" fmla="*/ 3443288 w 8376795"/>
              <a:gd name="connsiteY2" fmla="*/ 2526355 h 3976564"/>
              <a:gd name="connsiteX3" fmla="*/ 923371 w 8376795"/>
              <a:gd name="connsiteY3" fmla="*/ 3313164 h 3976564"/>
              <a:gd name="connsiteX4" fmla="*/ 62134 w 8376795"/>
              <a:gd name="connsiteY4" fmla="*/ 1739546 h 3976564"/>
              <a:gd name="connsiteX5" fmla="*/ 2422562 w 8376795"/>
              <a:gd name="connsiteY5" fmla="*/ 6439 h 3976564"/>
              <a:gd name="connsiteX6" fmla="*/ 5431576 w 8376795"/>
              <a:gd name="connsiteY6" fmla="*/ 1197285 h 3976564"/>
              <a:gd name="connsiteX7" fmla="*/ 6462934 w 8376795"/>
              <a:gd name="connsiteY7" fmla="*/ 2388132 h 3976564"/>
              <a:gd name="connsiteX8" fmla="*/ 8376795 w 8376795"/>
              <a:gd name="connsiteY8" fmla="*/ 2398764 h 3976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76795" h="3976564">
                <a:moveTo>
                  <a:pt x="7409232" y="3834160"/>
                </a:moveTo>
                <a:cubicBezTo>
                  <a:pt x="6724318" y="3953776"/>
                  <a:pt x="6039404" y="4073393"/>
                  <a:pt x="5378413" y="3855425"/>
                </a:cubicBezTo>
                <a:cubicBezTo>
                  <a:pt x="4717422" y="3637457"/>
                  <a:pt x="4185795" y="2616732"/>
                  <a:pt x="3443288" y="2526355"/>
                </a:cubicBezTo>
                <a:cubicBezTo>
                  <a:pt x="2700781" y="2435978"/>
                  <a:pt x="1486897" y="3444299"/>
                  <a:pt x="923371" y="3313164"/>
                </a:cubicBezTo>
                <a:cubicBezTo>
                  <a:pt x="359845" y="3182029"/>
                  <a:pt x="-187731" y="2290667"/>
                  <a:pt x="62134" y="1739546"/>
                </a:cubicBezTo>
                <a:cubicBezTo>
                  <a:pt x="311999" y="1188425"/>
                  <a:pt x="1527655" y="96816"/>
                  <a:pt x="2422562" y="6439"/>
                </a:cubicBezTo>
                <a:cubicBezTo>
                  <a:pt x="3317469" y="-83938"/>
                  <a:pt x="4758181" y="800336"/>
                  <a:pt x="5431576" y="1197285"/>
                </a:cubicBezTo>
                <a:cubicBezTo>
                  <a:pt x="6104971" y="1594234"/>
                  <a:pt x="5972064" y="2187885"/>
                  <a:pt x="6462934" y="2388132"/>
                </a:cubicBezTo>
                <a:cubicBezTo>
                  <a:pt x="6953804" y="2588378"/>
                  <a:pt x="8047186" y="2404080"/>
                  <a:pt x="8376795" y="2398764"/>
                </a:cubicBezTo>
              </a:path>
            </a:pathLst>
          </a:custGeom>
          <a:ln w="88900">
            <a:solidFill>
              <a:srgbClr val="ED7C31">
                <a:alpha val="73333"/>
              </a:srgbClr>
            </a:solidFill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74F27D7D-8E25-2B4C-A2BE-B31A7E0D815F}"/>
              </a:ext>
            </a:extLst>
          </p:cNvPr>
          <p:cNvSpPr txBox="1"/>
          <p:nvPr/>
        </p:nvSpPr>
        <p:spPr>
          <a:xfrm>
            <a:off x="226941" y="5958755"/>
            <a:ext cx="3996389" cy="751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轉換成</a:t>
            </a:r>
            <a:r>
              <a:rPr lang="en-US" altLang="zh-TW" sz="32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 HPP</a:t>
            </a:r>
            <a:endParaRPr lang="en" altLang="zh-TW" sz="3200" dirty="0">
              <a:solidFill>
                <a:srgbClr val="6D5353"/>
              </a:solidFill>
              <a:ea typeface="Gen Jyuu Gothic Normal" panose="020B02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59762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19745CE5-E522-2A4E-A157-272CD55187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154"/>
          <a:stretch/>
        </p:blipFill>
        <p:spPr>
          <a:xfrm>
            <a:off x="5494593" y="1355200"/>
            <a:ext cx="1202814" cy="178851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B39B6C5-5A22-9643-92BD-F7DD4CF9744E}"/>
              </a:ext>
            </a:extLst>
          </p:cNvPr>
          <p:cNvSpPr/>
          <p:nvPr/>
        </p:nvSpPr>
        <p:spPr>
          <a:xfrm>
            <a:off x="2052265" y="3429000"/>
            <a:ext cx="808747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6600" b="1" dirty="0" err="1">
                <a:solidFill>
                  <a:srgbClr val="6D5353"/>
                </a:solidFill>
                <a:latin typeface="Consolas" panose="020B0609020204030204" pitchFamily="49" charset="0"/>
                <a:ea typeface="Gen Jyuu Gothic Normal" panose="020B0202020203020207" pitchFamily="34" charset="-120"/>
                <a:cs typeface="Consolas" panose="020B0609020204030204" pitchFamily="49" charset="0"/>
              </a:rPr>
              <a:t>printf</a:t>
            </a:r>
            <a:r>
              <a:rPr lang="en-US" altLang="zh-TW" sz="6600" b="1" dirty="0">
                <a:solidFill>
                  <a:srgbClr val="6D5353"/>
                </a:solidFill>
                <a:latin typeface="Consolas" panose="020B0609020204030204" pitchFamily="49" charset="0"/>
                <a:ea typeface="Gen Jyuu Gothic Normal" panose="020B0202020203020207" pitchFamily="34" charset="-120"/>
                <a:cs typeface="Consolas" panose="020B0609020204030204" pitchFamily="49" charset="0"/>
              </a:rPr>
              <a:t>(“Q.E.D.”);</a:t>
            </a:r>
          </a:p>
        </p:txBody>
      </p:sp>
    </p:spTree>
    <p:extLst>
      <p:ext uri="{BB962C8B-B14F-4D97-AF65-F5344CB8AC3E}">
        <p14:creationId xmlns:p14="http://schemas.microsoft.com/office/powerpoint/2010/main" val="341443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題目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Question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E3B83A0-3500-F741-B23E-6087C218FE79}"/>
              </a:ext>
            </a:extLst>
          </p:cNvPr>
          <p:cNvSpPr txBox="1"/>
          <p:nvPr/>
        </p:nvSpPr>
        <p:spPr>
          <a:xfrm>
            <a:off x="740096" y="2076915"/>
            <a:ext cx="10711808" cy="2193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證明</a:t>
            </a:r>
            <a:endParaRPr lang="en-US" altLang="zh-TW" sz="4800" dirty="0">
              <a:solidFill>
                <a:srgbClr val="6D5353"/>
              </a:solidFill>
              <a:ea typeface="Gen Jyuu Gothic Normal" panose="020B0202020203020207" pitchFamily="34" charset="-120"/>
            </a:endParaRPr>
          </a:p>
          <a:p>
            <a:pPr>
              <a:lnSpc>
                <a:spcPct val="150000"/>
              </a:lnSpc>
            </a:pPr>
            <a:r>
              <a:rPr lang="en" altLang="zh-TW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Hamiltonian path problem is NP-complete</a:t>
            </a:r>
            <a:endParaRPr lang="en-US" altLang="zh-CN" sz="4800" dirty="0">
              <a:solidFill>
                <a:srgbClr val="6D5353"/>
              </a:solidFill>
              <a:ea typeface="Gen Jyuu Gothic Normal" panose="020B02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870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定義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Definition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E3B83A0-3500-F741-B23E-6087C218FE79}"/>
              </a:ext>
            </a:extLst>
          </p:cNvPr>
          <p:cNvSpPr txBox="1"/>
          <p:nvPr/>
        </p:nvSpPr>
        <p:spPr>
          <a:xfrm>
            <a:off x="1480192" y="2332097"/>
            <a:ext cx="10711808" cy="2193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TW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HPP: Hamiltonian path problem</a:t>
            </a:r>
          </a:p>
          <a:p>
            <a:pPr>
              <a:lnSpc>
                <a:spcPct val="150000"/>
              </a:lnSpc>
            </a:pPr>
            <a:r>
              <a:rPr lang="en" altLang="zh-CN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HCP: Hamiltonian cycle problem</a:t>
            </a:r>
            <a:endParaRPr lang="en-US" altLang="zh-CN" sz="4800" dirty="0">
              <a:solidFill>
                <a:srgbClr val="6D5353"/>
              </a:solidFill>
              <a:ea typeface="Gen Jyuu Gothic Normal" panose="020B02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0661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分析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Analysis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15E02A6-0BD5-E348-BEE9-5016D184914A}"/>
              </a:ext>
            </a:extLst>
          </p:cNvPr>
          <p:cNvSpPr txBox="1"/>
          <p:nvPr/>
        </p:nvSpPr>
        <p:spPr>
          <a:xfrm>
            <a:off x="740096" y="2076915"/>
            <a:ext cx="10955718" cy="3297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分成兩部分證明：</a:t>
            </a:r>
            <a:endParaRPr lang="en-US" altLang="zh-TW" sz="4800" dirty="0">
              <a:solidFill>
                <a:srgbClr val="6D5353"/>
              </a:solidFill>
              <a:ea typeface="Gen Jyuu Gothic Normal" panose="020B0202020203020207" pitchFamily="34" charset="-120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en" altLang="zh-TW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HPP is NP</a:t>
            </a: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en" altLang="zh-CN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HCP </a:t>
            </a:r>
            <a:r>
              <a:rPr lang="zh-CN" altLang="en-US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可以在多項式時間內轉換成</a:t>
            </a:r>
            <a:r>
              <a:rPr lang="zh-TW" altLang="en-US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 </a:t>
            </a:r>
            <a:r>
              <a:rPr lang="en-US" altLang="zh-TW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HPP</a:t>
            </a:r>
            <a:endParaRPr lang="en-US" altLang="zh-CN" sz="4800" dirty="0">
              <a:solidFill>
                <a:srgbClr val="6D5353"/>
              </a:solidFill>
              <a:ea typeface="Gen Jyuu Gothic Normal" panose="020B02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357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證明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Proof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210D421-AB8E-8B41-9E9E-0437A7563737}"/>
              </a:ext>
            </a:extLst>
          </p:cNvPr>
          <p:cNvSpPr txBox="1"/>
          <p:nvPr/>
        </p:nvSpPr>
        <p:spPr>
          <a:xfrm>
            <a:off x="618141" y="2644940"/>
            <a:ext cx="10955718" cy="2189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TW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HPP is NP </a:t>
            </a:r>
          </a:p>
          <a:p>
            <a:pPr>
              <a:lnSpc>
                <a:spcPct val="150000"/>
              </a:lnSpc>
            </a:pPr>
            <a:r>
              <a:rPr lang="en" altLang="zh-TW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-&gt; </a:t>
            </a:r>
            <a:r>
              <a:rPr lang="zh-TW" altLang="en-US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可以在多項式時間驗證答案正確性</a:t>
            </a:r>
            <a:endParaRPr lang="en" altLang="zh-TW" sz="4800" dirty="0">
              <a:solidFill>
                <a:srgbClr val="6D5353"/>
              </a:solidFill>
              <a:ea typeface="Gen Jyuu Gothic Normal" panose="020B0202020203020207" pitchFamily="34" charset="-120"/>
            </a:endParaRPr>
          </a:p>
        </p:txBody>
      </p:sp>
      <p:sp>
        <p:nvSpPr>
          <p:cNvPr id="2" name="圓角矩形 1">
            <a:extLst>
              <a:ext uri="{FF2B5EF4-FFF2-40B4-BE49-F238E27FC236}">
                <a16:creationId xmlns:a16="http://schemas.microsoft.com/office/drawing/2014/main" id="{4353B6D6-5F4C-0449-BB3F-277727A56201}"/>
              </a:ext>
            </a:extLst>
          </p:cNvPr>
          <p:cNvSpPr/>
          <p:nvPr/>
        </p:nvSpPr>
        <p:spPr>
          <a:xfrm>
            <a:off x="10122196" y="716712"/>
            <a:ext cx="4667693" cy="925033"/>
          </a:xfrm>
          <a:prstGeom prst="roundRect">
            <a:avLst/>
          </a:prstGeom>
          <a:solidFill>
            <a:srgbClr val="70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sz="4800" dirty="0"/>
              <a:t> Part 1</a:t>
            </a:r>
            <a:endParaRPr kumimoji="1"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4251815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2BC300C2-E79F-FF47-8B46-BF9044CD8E4B}"/>
              </a:ext>
            </a:extLst>
          </p:cNvPr>
          <p:cNvCxnSpPr>
            <a:cxnSpLocks/>
          </p:cNvCxnSpPr>
          <p:nvPr/>
        </p:nvCxnSpPr>
        <p:spPr>
          <a:xfrm flipV="1">
            <a:off x="2860158" y="2222206"/>
            <a:ext cx="1998125" cy="138223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931B6971-7303-0D43-A1DB-971A2D1FEA51}"/>
              </a:ext>
            </a:extLst>
          </p:cNvPr>
          <p:cNvCxnSpPr>
            <a:cxnSpLocks/>
          </p:cNvCxnSpPr>
          <p:nvPr/>
        </p:nvCxnSpPr>
        <p:spPr>
          <a:xfrm flipH="1" flipV="1">
            <a:off x="5117803" y="2147777"/>
            <a:ext cx="2995022" cy="1128028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333A262C-B82F-7942-98F8-6044E23CEE72}"/>
              </a:ext>
            </a:extLst>
          </p:cNvPr>
          <p:cNvCxnSpPr>
            <a:cxnSpLocks/>
          </p:cNvCxnSpPr>
          <p:nvPr/>
        </p:nvCxnSpPr>
        <p:spPr>
          <a:xfrm>
            <a:off x="2633512" y="3816411"/>
            <a:ext cx="829340" cy="163406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5CF234FB-6FEF-A24A-A5B2-EA32BC7F4E30}"/>
              </a:ext>
            </a:extLst>
          </p:cNvPr>
          <p:cNvCxnSpPr>
            <a:cxnSpLocks/>
          </p:cNvCxnSpPr>
          <p:nvPr/>
        </p:nvCxnSpPr>
        <p:spPr>
          <a:xfrm flipV="1">
            <a:off x="3462852" y="4633441"/>
            <a:ext cx="2633147" cy="81703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DA736C05-D7B6-0B4C-827D-527C4B7C3E79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4633441"/>
            <a:ext cx="1816397" cy="1357636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證明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Proof</a:t>
            </a:r>
          </a:p>
        </p:txBody>
      </p:sp>
      <p:sp>
        <p:nvSpPr>
          <p:cNvPr id="2" name="圓角矩形 1">
            <a:extLst>
              <a:ext uri="{FF2B5EF4-FFF2-40B4-BE49-F238E27FC236}">
                <a16:creationId xmlns:a16="http://schemas.microsoft.com/office/drawing/2014/main" id="{4353B6D6-5F4C-0449-BB3F-277727A56201}"/>
              </a:ext>
            </a:extLst>
          </p:cNvPr>
          <p:cNvSpPr/>
          <p:nvPr/>
        </p:nvSpPr>
        <p:spPr>
          <a:xfrm>
            <a:off x="10122196" y="716712"/>
            <a:ext cx="4667693" cy="925033"/>
          </a:xfrm>
          <a:prstGeom prst="roundRect">
            <a:avLst/>
          </a:prstGeom>
          <a:solidFill>
            <a:srgbClr val="70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sz="4800" dirty="0"/>
              <a:t> Part 1</a:t>
            </a:r>
            <a:endParaRPr kumimoji="1" lang="zh-TW" altLang="en-US" sz="4800" dirty="0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16720E03-034A-444E-A00C-468CF9CE9DD7}"/>
              </a:ext>
            </a:extLst>
          </p:cNvPr>
          <p:cNvSpPr/>
          <p:nvPr/>
        </p:nvSpPr>
        <p:spPr>
          <a:xfrm>
            <a:off x="3054476" y="501453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A24B5586-23B0-0146-8FAB-170579A3DC90}"/>
              </a:ext>
            </a:extLst>
          </p:cNvPr>
          <p:cNvSpPr/>
          <p:nvPr/>
        </p:nvSpPr>
        <p:spPr>
          <a:xfrm>
            <a:off x="2225136" y="327580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E5EA9C0F-4DC8-AF4D-A92C-80EFD4D6B14F}"/>
              </a:ext>
            </a:extLst>
          </p:cNvPr>
          <p:cNvSpPr/>
          <p:nvPr/>
        </p:nvSpPr>
        <p:spPr>
          <a:xfrm>
            <a:off x="4709427" y="1641745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1F28AFDD-4982-B041-9F0D-B63D16389F65}"/>
              </a:ext>
            </a:extLst>
          </p:cNvPr>
          <p:cNvSpPr/>
          <p:nvPr/>
        </p:nvSpPr>
        <p:spPr>
          <a:xfrm>
            <a:off x="7704448" y="2867429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/>
              <a:t>u</a:t>
            </a:r>
            <a:endParaRPr kumimoji="1" lang="zh-TW" altLang="en-US" sz="3600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EDCF779C-B8C8-0047-90F9-7475519F2796}"/>
              </a:ext>
            </a:extLst>
          </p:cNvPr>
          <p:cNvSpPr/>
          <p:nvPr/>
        </p:nvSpPr>
        <p:spPr>
          <a:xfrm>
            <a:off x="7504020" y="5517810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/>
              <a:t>v</a:t>
            </a:r>
            <a:endParaRPr kumimoji="1" lang="zh-TW" altLang="en-US" sz="3600" dirty="0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88F3772D-E667-4543-90D0-95E6FC003150}"/>
              </a:ext>
            </a:extLst>
          </p:cNvPr>
          <p:cNvSpPr/>
          <p:nvPr/>
        </p:nvSpPr>
        <p:spPr>
          <a:xfrm>
            <a:off x="5687623" y="4197783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4543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2BC300C2-E79F-FF47-8B46-BF9044CD8E4B}"/>
              </a:ext>
            </a:extLst>
          </p:cNvPr>
          <p:cNvCxnSpPr>
            <a:cxnSpLocks/>
          </p:cNvCxnSpPr>
          <p:nvPr/>
        </p:nvCxnSpPr>
        <p:spPr>
          <a:xfrm flipV="1">
            <a:off x="2860158" y="2222206"/>
            <a:ext cx="1998125" cy="138223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931B6971-7303-0D43-A1DB-971A2D1FEA51}"/>
              </a:ext>
            </a:extLst>
          </p:cNvPr>
          <p:cNvCxnSpPr>
            <a:cxnSpLocks/>
          </p:cNvCxnSpPr>
          <p:nvPr/>
        </p:nvCxnSpPr>
        <p:spPr>
          <a:xfrm flipH="1" flipV="1">
            <a:off x="5117803" y="2147777"/>
            <a:ext cx="2995022" cy="1128028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333A262C-B82F-7942-98F8-6044E23CEE72}"/>
              </a:ext>
            </a:extLst>
          </p:cNvPr>
          <p:cNvCxnSpPr>
            <a:cxnSpLocks/>
          </p:cNvCxnSpPr>
          <p:nvPr/>
        </p:nvCxnSpPr>
        <p:spPr>
          <a:xfrm>
            <a:off x="2633512" y="3816411"/>
            <a:ext cx="829340" cy="163406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5CF234FB-6FEF-A24A-A5B2-EA32BC7F4E30}"/>
              </a:ext>
            </a:extLst>
          </p:cNvPr>
          <p:cNvCxnSpPr>
            <a:cxnSpLocks/>
          </p:cNvCxnSpPr>
          <p:nvPr/>
        </p:nvCxnSpPr>
        <p:spPr>
          <a:xfrm flipV="1">
            <a:off x="3462852" y="4633441"/>
            <a:ext cx="2633147" cy="81703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DA736C05-D7B6-0B4C-827D-527C4B7C3E79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4633441"/>
            <a:ext cx="1816397" cy="1357636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證明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Proof</a:t>
            </a:r>
          </a:p>
        </p:txBody>
      </p:sp>
      <p:sp>
        <p:nvSpPr>
          <p:cNvPr id="2" name="圓角矩形 1">
            <a:extLst>
              <a:ext uri="{FF2B5EF4-FFF2-40B4-BE49-F238E27FC236}">
                <a16:creationId xmlns:a16="http://schemas.microsoft.com/office/drawing/2014/main" id="{4353B6D6-5F4C-0449-BB3F-277727A56201}"/>
              </a:ext>
            </a:extLst>
          </p:cNvPr>
          <p:cNvSpPr/>
          <p:nvPr/>
        </p:nvSpPr>
        <p:spPr>
          <a:xfrm>
            <a:off x="10122196" y="716712"/>
            <a:ext cx="4667693" cy="925033"/>
          </a:xfrm>
          <a:prstGeom prst="roundRect">
            <a:avLst/>
          </a:prstGeom>
          <a:solidFill>
            <a:srgbClr val="70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sz="4800" dirty="0"/>
              <a:t> Part 1</a:t>
            </a:r>
            <a:endParaRPr kumimoji="1" lang="zh-TW" altLang="en-US" sz="4800" dirty="0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16720E03-034A-444E-A00C-468CF9CE9DD7}"/>
              </a:ext>
            </a:extLst>
          </p:cNvPr>
          <p:cNvSpPr/>
          <p:nvPr/>
        </p:nvSpPr>
        <p:spPr>
          <a:xfrm>
            <a:off x="3054476" y="501453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A24B5586-23B0-0146-8FAB-170579A3DC90}"/>
              </a:ext>
            </a:extLst>
          </p:cNvPr>
          <p:cNvSpPr/>
          <p:nvPr/>
        </p:nvSpPr>
        <p:spPr>
          <a:xfrm>
            <a:off x="2225136" y="327580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E5EA9C0F-4DC8-AF4D-A92C-80EFD4D6B14F}"/>
              </a:ext>
            </a:extLst>
          </p:cNvPr>
          <p:cNvSpPr/>
          <p:nvPr/>
        </p:nvSpPr>
        <p:spPr>
          <a:xfrm>
            <a:off x="4709427" y="1641745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1F28AFDD-4982-B041-9F0D-B63D16389F65}"/>
              </a:ext>
            </a:extLst>
          </p:cNvPr>
          <p:cNvSpPr/>
          <p:nvPr/>
        </p:nvSpPr>
        <p:spPr>
          <a:xfrm>
            <a:off x="7704448" y="2867429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/>
              <a:t>u</a:t>
            </a:r>
            <a:endParaRPr kumimoji="1" lang="zh-TW" altLang="en-US" sz="3600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EDCF779C-B8C8-0047-90F9-7475519F2796}"/>
              </a:ext>
            </a:extLst>
          </p:cNvPr>
          <p:cNvSpPr/>
          <p:nvPr/>
        </p:nvSpPr>
        <p:spPr>
          <a:xfrm>
            <a:off x="7504020" y="5517810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600" dirty="0"/>
              <a:t>v</a:t>
            </a:r>
            <a:endParaRPr kumimoji="1" lang="zh-TW" altLang="en-US" sz="3600" dirty="0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88F3772D-E667-4543-90D0-95E6FC003150}"/>
              </a:ext>
            </a:extLst>
          </p:cNvPr>
          <p:cNvSpPr/>
          <p:nvPr/>
        </p:nvSpPr>
        <p:spPr>
          <a:xfrm>
            <a:off x="5687623" y="4197783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手繪多邊形 3">
            <a:extLst>
              <a:ext uri="{FF2B5EF4-FFF2-40B4-BE49-F238E27FC236}">
                <a16:creationId xmlns:a16="http://schemas.microsoft.com/office/drawing/2014/main" id="{977F27D3-2E6B-BC48-9F30-F748BBFF8781}"/>
              </a:ext>
            </a:extLst>
          </p:cNvPr>
          <p:cNvSpPr/>
          <p:nvPr/>
        </p:nvSpPr>
        <p:spPr>
          <a:xfrm>
            <a:off x="2543904" y="2057494"/>
            <a:ext cx="5547473" cy="3939269"/>
          </a:xfrm>
          <a:custGeom>
            <a:avLst/>
            <a:gdLst>
              <a:gd name="connsiteX0" fmla="*/ 5547473 w 5547473"/>
              <a:gd name="connsiteY0" fmla="*/ 1259864 h 3939269"/>
              <a:gd name="connsiteX1" fmla="*/ 2570356 w 5547473"/>
              <a:gd name="connsiteY1" fmla="*/ 5222 h 3939269"/>
              <a:gd name="connsiteX2" fmla="*/ 82338 w 5547473"/>
              <a:gd name="connsiteY2" fmla="*/ 1685166 h 3939269"/>
              <a:gd name="connsiteX3" fmla="*/ 869147 w 5547473"/>
              <a:gd name="connsiteY3" fmla="*/ 3450171 h 3939269"/>
              <a:gd name="connsiteX4" fmla="*/ 3537919 w 5547473"/>
              <a:gd name="connsiteY4" fmla="*/ 2567669 h 3939269"/>
              <a:gd name="connsiteX5" fmla="*/ 5377352 w 5547473"/>
              <a:gd name="connsiteY5" fmla="*/ 3939269 h 3939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7473" h="3939269">
                <a:moveTo>
                  <a:pt x="5547473" y="1259864"/>
                </a:moveTo>
                <a:cubicBezTo>
                  <a:pt x="4514342" y="597101"/>
                  <a:pt x="3481212" y="-65662"/>
                  <a:pt x="2570356" y="5222"/>
                </a:cubicBezTo>
                <a:cubicBezTo>
                  <a:pt x="1659500" y="76106"/>
                  <a:pt x="365873" y="1111008"/>
                  <a:pt x="82338" y="1685166"/>
                </a:cubicBezTo>
                <a:cubicBezTo>
                  <a:pt x="-201197" y="2259324"/>
                  <a:pt x="293217" y="3303087"/>
                  <a:pt x="869147" y="3450171"/>
                </a:cubicBezTo>
                <a:cubicBezTo>
                  <a:pt x="1445077" y="3597255"/>
                  <a:pt x="2786552" y="2486153"/>
                  <a:pt x="3537919" y="2567669"/>
                </a:cubicBezTo>
                <a:cubicBezTo>
                  <a:pt x="4289286" y="2649185"/>
                  <a:pt x="5019389" y="3848892"/>
                  <a:pt x="5377352" y="3939269"/>
                </a:cubicBezTo>
              </a:path>
            </a:pathLst>
          </a:custGeom>
          <a:noFill/>
          <a:ln w="88900">
            <a:solidFill>
              <a:srgbClr val="ED7C31">
                <a:alpha val="76000"/>
              </a:srgb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46796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證明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Proof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210D421-AB8E-8B41-9E9E-0437A7563737}"/>
              </a:ext>
            </a:extLst>
          </p:cNvPr>
          <p:cNvSpPr txBox="1"/>
          <p:nvPr/>
        </p:nvSpPr>
        <p:spPr>
          <a:xfrm>
            <a:off x="618141" y="2549247"/>
            <a:ext cx="10955718" cy="2193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HCP </a:t>
            </a:r>
            <a:r>
              <a:rPr lang="zh-CN" altLang="en-US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可以在多項式時間內轉換成</a:t>
            </a:r>
            <a:r>
              <a:rPr lang="zh-TW" altLang="en-US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 </a:t>
            </a:r>
            <a:r>
              <a:rPr lang="en-US" altLang="zh-TW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HPP</a:t>
            </a:r>
          </a:p>
          <a:p>
            <a:pPr>
              <a:lnSpc>
                <a:spcPct val="150000"/>
              </a:lnSpc>
            </a:pPr>
            <a:r>
              <a:rPr lang="en-US" altLang="zh-CN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-&gt; </a:t>
            </a:r>
            <a:r>
              <a:rPr lang="zh-CN" altLang="en-US" sz="4800" dirty="0">
                <a:solidFill>
                  <a:srgbClr val="6D5353"/>
                </a:solidFill>
                <a:ea typeface="Gen Jyuu Gothic Normal" panose="020B0202020203020207" pitchFamily="34" charset="-120"/>
              </a:rPr>
              <a:t>設計一套轉換方法</a:t>
            </a:r>
            <a:endParaRPr lang="en-US" altLang="zh-CN" sz="4800" dirty="0">
              <a:solidFill>
                <a:srgbClr val="6D5353"/>
              </a:solidFill>
              <a:ea typeface="Gen Jyuu Gothic Normal" panose="020B0202020203020207" pitchFamily="34" charset="-120"/>
            </a:endParaRPr>
          </a:p>
        </p:txBody>
      </p:sp>
      <p:sp>
        <p:nvSpPr>
          <p:cNvPr id="2" name="圓角矩形 1">
            <a:extLst>
              <a:ext uri="{FF2B5EF4-FFF2-40B4-BE49-F238E27FC236}">
                <a16:creationId xmlns:a16="http://schemas.microsoft.com/office/drawing/2014/main" id="{4353B6D6-5F4C-0449-BB3F-277727A56201}"/>
              </a:ext>
            </a:extLst>
          </p:cNvPr>
          <p:cNvSpPr/>
          <p:nvPr/>
        </p:nvSpPr>
        <p:spPr>
          <a:xfrm>
            <a:off x="10122196" y="716712"/>
            <a:ext cx="4667693" cy="925033"/>
          </a:xfrm>
          <a:prstGeom prst="roundRect">
            <a:avLst/>
          </a:prstGeom>
          <a:solidFill>
            <a:srgbClr val="70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sz="4800" dirty="0"/>
              <a:t> Part 2</a:t>
            </a:r>
            <a:endParaRPr kumimoji="1"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50044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287BD5AB-D647-8F49-B101-3632D7C41107}"/>
              </a:ext>
            </a:extLst>
          </p:cNvPr>
          <p:cNvCxnSpPr>
            <a:cxnSpLocks/>
          </p:cNvCxnSpPr>
          <p:nvPr/>
        </p:nvCxnSpPr>
        <p:spPr>
          <a:xfrm flipH="1">
            <a:off x="7912397" y="3275805"/>
            <a:ext cx="200428" cy="271527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2BC300C2-E79F-FF47-8B46-BF9044CD8E4B}"/>
              </a:ext>
            </a:extLst>
          </p:cNvPr>
          <p:cNvCxnSpPr>
            <a:cxnSpLocks/>
          </p:cNvCxnSpPr>
          <p:nvPr/>
        </p:nvCxnSpPr>
        <p:spPr>
          <a:xfrm flipV="1">
            <a:off x="2860158" y="2222206"/>
            <a:ext cx="1998125" cy="138223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931B6971-7303-0D43-A1DB-971A2D1FEA51}"/>
              </a:ext>
            </a:extLst>
          </p:cNvPr>
          <p:cNvCxnSpPr>
            <a:cxnSpLocks/>
          </p:cNvCxnSpPr>
          <p:nvPr/>
        </p:nvCxnSpPr>
        <p:spPr>
          <a:xfrm flipH="1" flipV="1">
            <a:off x="5117803" y="2147777"/>
            <a:ext cx="2995022" cy="1128028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333A262C-B82F-7942-98F8-6044E23CEE72}"/>
              </a:ext>
            </a:extLst>
          </p:cNvPr>
          <p:cNvCxnSpPr>
            <a:cxnSpLocks/>
          </p:cNvCxnSpPr>
          <p:nvPr/>
        </p:nvCxnSpPr>
        <p:spPr>
          <a:xfrm>
            <a:off x="2633512" y="3816411"/>
            <a:ext cx="829340" cy="1634061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5CF234FB-6FEF-A24A-A5B2-EA32BC7F4E30}"/>
              </a:ext>
            </a:extLst>
          </p:cNvPr>
          <p:cNvCxnSpPr>
            <a:cxnSpLocks/>
          </p:cNvCxnSpPr>
          <p:nvPr/>
        </p:nvCxnSpPr>
        <p:spPr>
          <a:xfrm flipV="1">
            <a:off x="3462852" y="4633441"/>
            <a:ext cx="2633147" cy="817032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DA736C05-D7B6-0B4C-827D-527C4B7C3E79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4633441"/>
            <a:ext cx="1816397" cy="1357636"/>
          </a:xfrm>
          <a:prstGeom prst="line">
            <a:avLst/>
          </a:prstGeom>
          <a:ln w="38100">
            <a:solidFill>
              <a:srgbClr val="5C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A10B2843-7D63-B447-8D0D-724CCEE66619}"/>
              </a:ext>
            </a:extLst>
          </p:cNvPr>
          <p:cNvSpPr txBox="1"/>
          <p:nvPr/>
        </p:nvSpPr>
        <p:spPr>
          <a:xfrm>
            <a:off x="602188" y="440565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7200" b="1" dirty="0">
                <a:solidFill>
                  <a:srgbClr val="70636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Gen Jyuu Gothic Monospace Norm" panose="02020509000000000000" pitchFamily="49" charset="-120"/>
              </a:rPr>
              <a:t>證明</a:t>
            </a:r>
            <a:endParaRPr lang="en-US" altLang="zh-TW" sz="7200" b="1" dirty="0">
              <a:solidFill>
                <a:srgbClr val="70636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Gen Jyuu Gothic Monospace Norm" panose="02020509000000000000" pitchFamily="49" charset="-120"/>
            </a:endParaRPr>
          </a:p>
          <a:p>
            <a:pPr algn="ctr"/>
            <a:r>
              <a:rPr lang="en-US" altLang="zh-TW" b="1" i="1" dirty="0">
                <a:solidFill>
                  <a:srgbClr val="6D5353"/>
                </a:solidFill>
                <a:ea typeface="Gen Jyuu Gothic Normal" panose="020B0202020203020207" pitchFamily="34" charset="-120"/>
                <a:cs typeface="Gen Jyuu Gothic Normal" panose="020B0202020203020207" pitchFamily="34" charset="-120"/>
              </a:rPr>
              <a:t>Proof</a:t>
            </a:r>
          </a:p>
        </p:txBody>
      </p:sp>
      <p:sp>
        <p:nvSpPr>
          <p:cNvPr id="2" name="圓角矩形 1">
            <a:extLst>
              <a:ext uri="{FF2B5EF4-FFF2-40B4-BE49-F238E27FC236}">
                <a16:creationId xmlns:a16="http://schemas.microsoft.com/office/drawing/2014/main" id="{4353B6D6-5F4C-0449-BB3F-277727A56201}"/>
              </a:ext>
            </a:extLst>
          </p:cNvPr>
          <p:cNvSpPr/>
          <p:nvPr/>
        </p:nvSpPr>
        <p:spPr>
          <a:xfrm>
            <a:off x="10122196" y="716712"/>
            <a:ext cx="4667693" cy="925033"/>
          </a:xfrm>
          <a:prstGeom prst="roundRect">
            <a:avLst/>
          </a:prstGeom>
          <a:solidFill>
            <a:srgbClr val="706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sz="4800" dirty="0"/>
              <a:t> Part 2</a:t>
            </a:r>
            <a:endParaRPr kumimoji="1" lang="zh-TW" altLang="en-US" sz="4800" dirty="0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16720E03-034A-444E-A00C-468CF9CE9DD7}"/>
              </a:ext>
            </a:extLst>
          </p:cNvPr>
          <p:cNvSpPr/>
          <p:nvPr/>
        </p:nvSpPr>
        <p:spPr>
          <a:xfrm>
            <a:off x="3054476" y="501453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A24B5586-23B0-0146-8FAB-170579A3DC90}"/>
              </a:ext>
            </a:extLst>
          </p:cNvPr>
          <p:cNvSpPr/>
          <p:nvPr/>
        </p:nvSpPr>
        <p:spPr>
          <a:xfrm>
            <a:off x="2225136" y="3275806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E5EA9C0F-4DC8-AF4D-A92C-80EFD4D6B14F}"/>
              </a:ext>
            </a:extLst>
          </p:cNvPr>
          <p:cNvSpPr/>
          <p:nvPr/>
        </p:nvSpPr>
        <p:spPr>
          <a:xfrm>
            <a:off x="4709427" y="1641745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1F28AFDD-4982-B041-9F0D-B63D16389F65}"/>
              </a:ext>
            </a:extLst>
          </p:cNvPr>
          <p:cNvSpPr/>
          <p:nvPr/>
        </p:nvSpPr>
        <p:spPr>
          <a:xfrm>
            <a:off x="7704448" y="2867429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3600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EDCF779C-B8C8-0047-90F9-7475519F2796}"/>
              </a:ext>
            </a:extLst>
          </p:cNvPr>
          <p:cNvSpPr/>
          <p:nvPr/>
        </p:nvSpPr>
        <p:spPr>
          <a:xfrm>
            <a:off x="7504020" y="5517810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3600" dirty="0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88F3772D-E667-4543-90D0-95E6FC003150}"/>
              </a:ext>
            </a:extLst>
          </p:cNvPr>
          <p:cNvSpPr/>
          <p:nvPr/>
        </p:nvSpPr>
        <p:spPr>
          <a:xfrm>
            <a:off x="5687623" y="4197783"/>
            <a:ext cx="816753" cy="816753"/>
          </a:xfrm>
          <a:prstGeom prst="ellipse">
            <a:avLst/>
          </a:prstGeom>
          <a:solidFill>
            <a:srgbClr val="706363"/>
          </a:solidFill>
          <a:ln w="57150">
            <a:solidFill>
              <a:srgbClr val="5C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5026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185</Words>
  <Application>Microsoft Macintosh PowerPoint</Application>
  <PresentationFormat>寬螢幕</PresentationFormat>
  <Paragraphs>69</Paragraphs>
  <Slides>14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1" baseType="lpstr">
      <vt:lpstr>Microsoft JhengHei</vt:lpstr>
      <vt:lpstr>Calibri</vt:lpstr>
      <vt:lpstr>Arial</vt:lpstr>
      <vt:lpstr>Consolas</vt:lpstr>
      <vt:lpstr>Calibri Light</vt:lpstr>
      <vt:lpstr>Algerian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敬暘 田</dc:creator>
  <cp:lastModifiedBy>Microsoft Office User</cp:lastModifiedBy>
  <cp:revision>98</cp:revision>
  <dcterms:created xsi:type="dcterms:W3CDTF">2019-03-11T11:25:15Z</dcterms:created>
  <dcterms:modified xsi:type="dcterms:W3CDTF">2019-06-09T13:50:52Z</dcterms:modified>
</cp:coreProperties>
</file>

<file path=docProps/thumbnail.jpeg>
</file>